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56" r:id="rId2"/>
    <p:sldId id="257" r:id="rId3"/>
    <p:sldId id="258" r:id="rId4"/>
    <p:sldId id="261" r:id="rId5"/>
    <p:sldId id="263" r:id="rId6"/>
    <p:sldId id="264" r:id="rId7"/>
    <p:sldId id="259" r:id="rId8"/>
    <p:sldId id="260" r:id="rId9"/>
    <p:sldId id="262" r:id="rId10"/>
    <p:sldId id="265" r:id="rId11"/>
    <p:sldId id="275" r:id="rId12"/>
    <p:sldId id="266" r:id="rId13"/>
    <p:sldId id="274" r:id="rId14"/>
    <p:sldId id="267" r:id="rId15"/>
    <p:sldId id="268" r:id="rId16"/>
    <p:sldId id="269" r:id="rId17"/>
    <p:sldId id="287" r:id="rId18"/>
    <p:sldId id="270" r:id="rId19"/>
    <p:sldId id="271" r:id="rId20"/>
    <p:sldId id="277" r:id="rId21"/>
    <p:sldId id="276" r:id="rId22"/>
    <p:sldId id="272" r:id="rId23"/>
    <p:sldId id="278" r:id="rId24"/>
    <p:sldId id="273" r:id="rId25"/>
    <p:sldId id="279" r:id="rId26"/>
    <p:sldId id="280" r:id="rId27"/>
    <p:sldId id="281" r:id="rId28"/>
    <p:sldId id="282" r:id="rId29"/>
    <p:sldId id="285" r:id="rId30"/>
    <p:sldId id="283" r:id="rId31"/>
    <p:sldId id="286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82642" autoAdjust="0"/>
  </p:normalViewPr>
  <p:slideViewPr>
    <p:cSldViewPr snapToGrid="0">
      <p:cViewPr varScale="1">
        <p:scale>
          <a:sx n="137" d="100"/>
          <a:sy n="137" d="100"/>
        </p:scale>
        <p:origin x="10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BE044-8E2B-41B9-B588-A90F09CC18D3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AE2CE-B437-4AF6-86DB-BE624222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9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demonstrating how a task is done defeats a central goal of reinforcement learning: autonomously discovering how to perform skills through trial and error. </a:t>
            </a:r>
            <a:endParaRPr lang="ko-KR" alt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2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keeps all transitions forever. </a:t>
            </a:r>
          </a:p>
          <a:p>
            <a:endParaRPr lang="en-US" dirty="0"/>
          </a:p>
          <a:p>
            <a:r>
              <a:rPr lang="en-US" dirty="0"/>
              <a:t>Prioritized experience replay [13] modifies the agent to sample more important transitions from its replay buffer more frequently.</a:t>
            </a:r>
          </a:p>
          <a:p>
            <a:r>
              <a:rPr lang="en-US" dirty="0"/>
              <a:t>	Different transitions have different probability of being sampled</a:t>
            </a:r>
          </a:p>
          <a:p>
            <a:endParaRPr lang="en-US" dirty="0"/>
          </a:p>
          <a:p>
            <a:r>
              <a:rPr lang="en-US" dirty="0"/>
              <a:t>use a mix of 1-step and n-step returns when updating the critic function. Incorporating n-step returns helps propagate the Q-values along the trajectories. </a:t>
            </a:r>
          </a:p>
          <a:p>
            <a:endParaRPr lang="en-US" dirty="0"/>
          </a:p>
          <a:p>
            <a:r>
              <a:rPr lang="en-US" dirty="0"/>
              <a:t>If a single learning update per environment step is used, each transition will only be sampled as many times as the size of the minibatch</a:t>
            </a:r>
          </a:p>
          <a:p>
            <a:r>
              <a:rPr lang="en-US" dirty="0"/>
              <a:t>we require data efficiency and therefore we need to use each transition several times</a:t>
            </a:r>
          </a:p>
          <a:p>
            <a:endParaRPr lang="en-US" dirty="0"/>
          </a:p>
          <a:p>
            <a:r>
              <a:rPr lang="en-US" dirty="0"/>
              <a:t>to stabilize the final learning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8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 is the position of the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en-US" dirty="0"/>
              <a:t> tip site on the plug, </a:t>
            </a:r>
            <a:r>
              <a:rPr lang="en-US" dirty="0" err="1"/>
              <a:t>gi</a:t>
            </a:r>
            <a:r>
              <a:rPr lang="en-US" dirty="0"/>
              <a:t> is the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en-US" dirty="0"/>
              <a:t> goal site on the socket, </a:t>
            </a:r>
            <a:r>
              <a:rPr lang="en-US" dirty="0" err="1"/>
              <a:t>Wg</a:t>
            </a:r>
            <a:r>
              <a:rPr lang="en-US" dirty="0"/>
              <a:t> contains weighting coefficients for the goal site error vector, and  is a proximity threshold. If this tolerance was reached, the robot received the reward signal and the episode was immediately terminated.</a:t>
            </a:r>
          </a:p>
          <a:p>
            <a:endParaRPr lang="en-US" dirty="0"/>
          </a:p>
          <a:p>
            <a:r>
              <a:rPr lang="en-US" dirty="0"/>
              <a:t>compute a weighted `2-distance between the plug tip(s) and their respective goal site(s).</a:t>
            </a:r>
          </a:p>
          <a:p>
            <a:r>
              <a:rPr lang="en-US" dirty="0"/>
              <a:t>oi is the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en-US" dirty="0"/>
              <a:t> opening site, </a:t>
            </a:r>
            <a:r>
              <a:rPr lang="en-US" dirty="0" err="1"/>
              <a:t>Wg</a:t>
            </a:r>
            <a:r>
              <a:rPr lang="en-US" dirty="0"/>
              <a:t> and Wo are weighting coefficients for the goal and opening site errors, respectively, I is the indicator function, and α and β are scaling parameters for log-transforming these distances into rewards ranging from 0 to 1. Note that tuning the weighting of each dimension in </a:t>
            </a:r>
            <a:r>
              <a:rPr lang="en-US" dirty="0" err="1"/>
              <a:t>Wg</a:t>
            </a:r>
            <a:r>
              <a:rPr lang="en-US" dirty="0"/>
              <a:t> and Wo must be done very carefully for the agent to learn the real desired task. In addition, the shaping of both stages must be balanced out in a delicate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5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see that in the case where we have hand-tuned shaping rewards all algorithms can solve the task. The results show that </a:t>
            </a:r>
            <a:r>
              <a:rPr lang="en-US" dirty="0" err="1"/>
              <a:t>DDPGfD</a:t>
            </a:r>
            <a:r>
              <a:rPr lang="en-US" dirty="0"/>
              <a:t> always out-performs DDPG, even when DDPG is given a well-tuned shaping reward. In contrast, </a:t>
            </a:r>
            <a:r>
              <a:rPr lang="en-US" dirty="0" err="1"/>
              <a:t>DDPGfD</a:t>
            </a:r>
            <a:r>
              <a:rPr lang="en-US" dirty="0"/>
              <a:t> learns nearly as well with sparse rewards as with shaping rewards. </a:t>
            </a:r>
            <a:r>
              <a:rPr lang="en-US" dirty="0" err="1"/>
              <a:t>DDPGfD</a:t>
            </a:r>
            <a:r>
              <a:rPr lang="en-US" dirty="0"/>
              <a:t> even out-performs DDPG on the hard drive insertion task, where the demonstrations are relatively poor. In general, </a:t>
            </a:r>
            <a:r>
              <a:rPr lang="en-US" dirty="0" err="1"/>
              <a:t>DDPGfD</a:t>
            </a:r>
            <a:r>
              <a:rPr lang="en-US" dirty="0"/>
              <a:t> not only learns to solve the task, but learns to solve it more efficiently than the demonstrations, usually learning to insert the object in 2-4x fewer steps than the demonstrations. </a:t>
            </a:r>
            <a:r>
              <a:rPr lang="en-US" dirty="0" err="1"/>
              <a:t>DDPGfD</a:t>
            </a:r>
            <a:r>
              <a:rPr lang="en-US" dirty="0"/>
              <a:t> also learns more reliably, as the percentile plots are much wider for DDPG. Doing purely supervised learning of the demonstration policy performs poorly in every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DDPGfD</a:t>
            </a:r>
            <a:r>
              <a:rPr lang="en-US" dirty="0"/>
              <a:t> is capable of solving this task with only a single demonstration, and we see diminishing returns with 50-100</a:t>
            </a:r>
          </a:p>
          <a:p>
            <a:endParaRPr lang="en-US" dirty="0"/>
          </a:p>
          <a:p>
            <a:r>
              <a:rPr lang="en-US" dirty="0"/>
              <a:t>results of </a:t>
            </a:r>
            <a:r>
              <a:rPr lang="en-US" dirty="0" err="1"/>
              <a:t>DDPGfD</a:t>
            </a:r>
            <a:r>
              <a:rPr lang="en-US" dirty="0"/>
              <a:t> learning the clip insertion task on physical Sawyer robot in Figure 4(b). </a:t>
            </a:r>
            <a:r>
              <a:rPr lang="en-US" dirty="0" err="1"/>
              <a:t>DDPGfD</a:t>
            </a:r>
            <a:r>
              <a:rPr lang="en-US" dirty="0"/>
              <a:t> was able to learn a robust insertion policy on the real robot. </a:t>
            </a:r>
            <a:r>
              <a:rPr lang="en-US" dirty="0" err="1"/>
              <a:t>DDPGfD</a:t>
            </a:r>
            <a:r>
              <a:rPr lang="en-US" dirty="0"/>
              <a:t> with sparse rewards outperforms shaped DDPG, showing that </a:t>
            </a:r>
            <a:r>
              <a:rPr lang="en-US" dirty="0" err="1"/>
              <a:t>DDPGfD</a:t>
            </a:r>
            <a:r>
              <a:rPr lang="en-US" dirty="0"/>
              <a:t> achieves faster learning without the extra engineering.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10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metalearning</a:t>
            </a:r>
            <a:r>
              <a:rPr lang="en-US" dirty="0"/>
              <a:t> could in principle further reduce the number of queries and examples that is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47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RL, the goal is to learn a policy in a Markov decision process, which in a robotic control problem consists of a state space S and an action space A. In our case, the state space consists of image observations, and the action space consists of desired end-effector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4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think of entropy as how unpredictable a random variable is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optimal policy not only maximizes the expected return (first summand) but also the expected entropy of itself (second summand).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a high entropy in our policy to explicitly encourage exploration, to encourage the policy to assign equal probabilities to actions that have same or nearly equal Q-values, and also to ensure that it does not collapse into repeatedly selecting a particular action that could exploit some inconsistency in the approximated Q function.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SAC overcomes the brittleness problem by encouraging the policy network to explore and not assign a very high probability to any one part of the range of actions.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SAC makes use of three networks: a state value function V parameterized by ψ, a soft Q-function Q parameterized by θ, and a policy function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parameterized by ϕ.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 concurrently learns a policy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two Q-functions Q1 Q2, and a value function 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1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 RL require 10,~100,000 states worth of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 is a binary variable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the states and actions, this graphical model also includes binary event variables, </a:t>
            </a:r>
            <a:r>
              <a:rPr lang="en-US" dirty="0" err="1"/>
              <a:t>yt</a:t>
            </a:r>
            <a:r>
              <a:rPr lang="en-US" dirty="0"/>
              <a:t>. Intuitively, these variables denote whether a particular event has taken place at time t, which in our case corresponds to successful completion of the task.</a:t>
            </a:r>
          </a:p>
          <a:p>
            <a:endParaRPr lang="en-US" dirty="0"/>
          </a:p>
          <a:p>
            <a:r>
              <a:rPr lang="en-US" dirty="0"/>
              <a:t>(Adversarial mining negatives from the learned policy</a:t>
            </a:r>
          </a:p>
          <a:p>
            <a:r>
              <a:rPr lang="en-US" dirty="0"/>
              <a:t>generalizes inverse reinforcement learning methods to cases where full demonstrations are not needed, such as when only samples of desired goal states are available)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Therefore, we remove the need for the user to specify actions by integrating out the actions for the positive examples in the VICE discriminator update, by using the current policy π(</a:t>
            </a:r>
            <a:r>
              <a:rPr lang="en-US" dirty="0" err="1"/>
              <a:t>a|s</a:t>
            </a:r>
            <a:r>
              <a:rPr lang="en-US" dirty="0"/>
              <a:t>). This amounts to sampling the actions for the positives,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33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metalearning</a:t>
            </a:r>
            <a:r>
              <a:rPr lang="en-US" dirty="0"/>
              <a:t> could in principle further reduce the number of queries and examples that is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5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uses off-policy data and the Bellman equation to learn the Q-function, and uses the Q-function to learn the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closely connected to Q-learning </a:t>
            </a:r>
            <a:r>
              <a:rPr lang="en-US" dirty="0"/>
              <a:t>and is motivated the same way: if you know the optimal action-value function Q</a:t>
            </a:r>
            <a:r>
              <a:rPr lang="en-US" baseline="30000" dirty="0"/>
              <a:t>*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), then in any given state, the optimal action a</a:t>
            </a:r>
            <a:r>
              <a:rPr lang="en-US" baseline="30000" dirty="0"/>
              <a:t>*</a:t>
            </a:r>
            <a:r>
              <a:rPr lang="en-US" dirty="0"/>
              <a:t>(s) can be found by solving: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AE2CE-B437-4AF6-86DB-BE624222E4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7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5"/>
            <a:ext cx="9966960" cy="3869696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4991697"/>
            <a:ext cx="8767860" cy="91341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4871885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19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8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6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21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5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1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E3863DE-F975-4E6A-A2E8-E5954B38AAF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7F00773-82C4-4E22-A896-DEBCD0994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papers.nips.cc/paper/8073-variational-inverse-control-with-events-a-general-framework-for-data-driven-reward-definition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E7E5-E941-439F-9E67-3CA12D1C1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CS686:</a:t>
            </a:r>
            <a:r>
              <a:rPr lang="en-US" dirty="0"/>
              <a:t> RL and Robotics</a:t>
            </a:r>
            <a:br>
              <a:rPr lang="en-US" dirty="0"/>
            </a:b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3200" dirty="0">
                <a:solidFill>
                  <a:schemeClr val="bg1"/>
                </a:solidFill>
              </a:rPr>
              <a:t>End-to-End Robotic Reinforcement Learning without Reward Engineering</a:t>
            </a:r>
            <a:br>
              <a:rPr lang="en-US" sz="3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en-US" sz="3200" dirty="0">
                <a:solidFill>
                  <a:schemeClr val="bg1"/>
                </a:solidFill>
              </a:rPr>
              <a:t>Leveraging Demonstrations for Deep Reinforcement Learning on Robotics Problems with Sparse Rewards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56D7E-AFE0-41BD-A8B6-3CF09C7A4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Junyong Park 20184310</a:t>
            </a:r>
          </a:p>
        </p:txBody>
      </p:sp>
    </p:spTree>
    <p:extLst>
      <p:ext uri="{BB962C8B-B14F-4D97-AF65-F5344CB8AC3E}">
        <p14:creationId xmlns:p14="http://schemas.microsoft.com/office/powerpoint/2010/main" val="260658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1BF6-1CFE-4610-BF3C-E0E84F5F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A3186-AAAF-47AD-8857-FD0B7DF96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/>
          <a:lstStyle/>
          <a:p>
            <a:r>
              <a:rPr lang="en-US" dirty="0"/>
              <a:t>Train a goal classifier on data of </a:t>
            </a:r>
            <a:r>
              <a:rPr lang="en-US" u="sng" dirty="0"/>
              <a:t>images of the goal</a:t>
            </a:r>
          </a:p>
          <a:p>
            <a:pPr lvl="1"/>
            <a:r>
              <a:rPr lang="en-US" dirty="0"/>
              <a:t>Use the success probabilities from this classifier as the reward</a:t>
            </a:r>
          </a:p>
          <a:p>
            <a:r>
              <a:rPr lang="en-US" dirty="0"/>
              <a:t>BUT</a:t>
            </a:r>
          </a:p>
          <a:p>
            <a:pPr lvl="1"/>
            <a:r>
              <a:rPr lang="en-US" dirty="0"/>
              <a:t>Can be </a:t>
            </a:r>
            <a:r>
              <a:rPr lang="en-US" u="sng" dirty="0"/>
              <a:t>exploited</a:t>
            </a:r>
            <a:r>
              <a:rPr lang="en-US" dirty="0"/>
              <a:t> by RL if not trained well</a:t>
            </a:r>
          </a:p>
          <a:p>
            <a:pPr lvl="1"/>
            <a:r>
              <a:rPr lang="en-US" dirty="0"/>
              <a:t>Visit parts of the observation space that the </a:t>
            </a:r>
            <a:br>
              <a:rPr lang="en-US" dirty="0"/>
            </a:br>
            <a:r>
              <a:rPr lang="en-US" dirty="0"/>
              <a:t>classifier was not trained on</a:t>
            </a:r>
          </a:p>
        </p:txBody>
      </p:sp>
      <p:pic>
        <p:nvPicPr>
          <p:cNvPr id="2050" name="Picture 2" descr="https://bair.berkeley.edu/static/blog/end_to_end/pr2_classifier.gif">
            <a:extLst>
              <a:ext uri="{FF2B5EF4-FFF2-40B4-BE49-F238E27FC236}">
                <a16:creationId xmlns:a16="http://schemas.microsoft.com/office/drawing/2014/main" id="{9B83998F-31F6-4513-95B1-49589773D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1" y="3008551"/>
            <a:ext cx="3974564" cy="29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50D4-C5A0-4EFC-9176-BA544FDE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BB9A1-E8B9-40EA-8E48-B327947BC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Make it possible to specify reward functions for robotic reinforcement learning with:</a:t>
            </a:r>
          </a:p>
          <a:p>
            <a:pPr marL="502920" indent="-457200">
              <a:buAutoNum type="arabicPeriod"/>
            </a:pPr>
            <a:r>
              <a:rPr lang="en-US" dirty="0"/>
              <a:t>A </a:t>
            </a:r>
            <a:r>
              <a:rPr lang="en-US" u="sng" dirty="0"/>
              <a:t>small number</a:t>
            </a:r>
            <a:r>
              <a:rPr lang="en-US" dirty="0"/>
              <a:t> of outcome examples</a:t>
            </a:r>
          </a:p>
          <a:p>
            <a:pPr marL="274320" lvl="1" indent="0">
              <a:buNone/>
            </a:pPr>
            <a:r>
              <a:rPr lang="en-US" dirty="0"/>
              <a:t>-	e.g., photographs of a successful task outcome</a:t>
            </a:r>
          </a:p>
          <a:p>
            <a:pPr marL="502920" indent="-457200">
              <a:buAutoNum type="arabicPeriod"/>
            </a:pPr>
            <a:r>
              <a:rPr lang="en-US" dirty="0"/>
              <a:t>followed by a few </a:t>
            </a:r>
            <a:r>
              <a:rPr lang="en-US" u="sng" dirty="0"/>
              <a:t>active queries</a:t>
            </a:r>
          </a:p>
          <a:p>
            <a:pPr marL="274320" lvl="1" indent="0">
              <a:buNone/>
            </a:pPr>
            <a:r>
              <a:rPr lang="en-US" dirty="0"/>
              <a:t>-	the robot asks the user if a particular outcome is a success or not.</a:t>
            </a:r>
          </a:p>
        </p:txBody>
      </p:sp>
    </p:spTree>
    <p:extLst>
      <p:ext uri="{BB962C8B-B14F-4D97-AF65-F5344CB8AC3E}">
        <p14:creationId xmlns:p14="http://schemas.microsoft.com/office/powerpoint/2010/main" val="1984186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4E60-A713-4AD5-BBE2-8C9097A6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Actor-Critic (Maximum Entropy RL)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BB1BE-67C4-4670-8EE9-D07462298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Maximize the entropy of the trajectory distribution</a:t>
            </a:r>
          </a:p>
          <a:p>
            <a:r>
              <a:rPr lang="en-US" dirty="0"/>
              <a:t>2 benefits:</a:t>
            </a:r>
          </a:p>
          <a:p>
            <a:pPr lvl="1"/>
            <a:r>
              <a:rPr lang="en-US" dirty="0"/>
              <a:t>produce stable/robust policies for real-world RL</a:t>
            </a:r>
          </a:p>
          <a:p>
            <a:pPr lvl="1"/>
            <a:r>
              <a:rPr lang="en-US" dirty="0"/>
              <a:t>straightforward to integrate with VICE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Soft actor-critic</a:t>
            </a:r>
          </a:p>
          <a:p>
            <a:pPr lvl="1"/>
            <a:r>
              <a:rPr lang="en-US" dirty="0"/>
              <a:t>stores past transitions in a replay buffer R</a:t>
            </a:r>
          </a:p>
          <a:p>
            <a:pPr lvl="1"/>
            <a:r>
              <a:rPr lang="en-US" dirty="0"/>
              <a:t>trains both a critic and a maximum entropy actor on batches sampled from this buffer</a:t>
            </a:r>
          </a:p>
          <a:p>
            <a:pPr lvl="1"/>
            <a:r>
              <a:rPr lang="en-US" dirty="0"/>
              <a:t>at the same time collects experience with the current stochastic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D0842-17B3-416D-AB58-6FD64B4CF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29" y="1886348"/>
            <a:ext cx="3637382" cy="724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66A82-5565-4D21-9363-6E4A95263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64" y="2878879"/>
            <a:ext cx="4735827" cy="23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A5BF-BFD7-46F9-830E-3C0ED980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Classifier-Based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487F9-0322-488A-B3DA-CEB585FA2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 := {(</a:t>
            </a:r>
            <a:r>
              <a:rPr lang="en-US" dirty="0" err="1"/>
              <a:t>s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r>
              <a:rPr lang="en-US" dirty="0"/>
              <a:t>)}, dataset of example states (e.g. images)</a:t>
            </a:r>
          </a:p>
          <a:p>
            <a:r>
              <a:rPr lang="en-US" dirty="0"/>
              <a:t>g(s), binary classifier to predict whether a given state is a success or failure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n</a:t>
            </a:r>
            <a:r>
              <a:rPr lang="en-US" dirty="0"/>
              <a:t> = the binary success or failure label</a:t>
            </a:r>
          </a:p>
          <a:p>
            <a:pPr lvl="1"/>
            <a:r>
              <a:rPr lang="en-US" dirty="0"/>
              <a:t>L = a binary classification loss (e.g. cross-entropy loss)</a:t>
            </a:r>
          </a:p>
          <a:p>
            <a:r>
              <a:rPr lang="en-US" dirty="0"/>
              <a:t>Classifier provides a distribution </a:t>
            </a:r>
            <a:r>
              <a:rPr lang="en-US" dirty="0" err="1"/>
              <a:t>p</a:t>
            </a:r>
            <a:r>
              <a:rPr lang="en-US" baseline="-25000" dirty="0" err="1"/>
              <a:t>g</a:t>
            </a:r>
            <a:r>
              <a:rPr lang="en-US" dirty="0"/>
              <a:t>(</a:t>
            </a:r>
            <a:r>
              <a:rPr lang="en-US" dirty="0" err="1"/>
              <a:t>y|s</a:t>
            </a:r>
            <a:r>
              <a:rPr lang="en-US" dirty="0"/>
              <a:t>) -&gt; reward is given by log </a:t>
            </a:r>
            <a:r>
              <a:rPr lang="en-US" dirty="0" err="1"/>
              <a:t>p</a:t>
            </a:r>
            <a:r>
              <a:rPr lang="en-US" baseline="-25000" dirty="0" err="1"/>
              <a:t>g</a:t>
            </a:r>
            <a:r>
              <a:rPr lang="en-US" dirty="0"/>
              <a:t>(</a:t>
            </a:r>
            <a:r>
              <a:rPr lang="en-US" dirty="0" err="1"/>
              <a:t>y|s</a:t>
            </a:r>
            <a:r>
              <a:rPr lang="en-US" dirty="0"/>
              <a:t>)</a:t>
            </a:r>
          </a:p>
          <a:p>
            <a:r>
              <a:rPr lang="en-US" dirty="0"/>
              <a:t>Requires positive and negative examples. Policy can learn to exploit the classifier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1E745-4D75-4E30-8236-204A1B60C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35" y="3107845"/>
            <a:ext cx="5104329" cy="10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3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2F06-E269-483E-884C-59D7C55D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Queries (RAQ)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C5575-D241-40EA-88D7-278A6542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a prespecified static dataset</a:t>
            </a:r>
          </a:p>
          <a:p>
            <a:r>
              <a:rPr lang="en-US" dirty="0"/>
              <a:t>Query a user for success labels for different states</a:t>
            </a:r>
          </a:p>
          <a:p>
            <a:r>
              <a:rPr lang="en-US" dirty="0"/>
              <a:t>This addresses two major challenges with classifier-based rewards:</a:t>
            </a:r>
          </a:p>
          <a:p>
            <a:pPr lvl="1"/>
            <a:r>
              <a:rPr lang="en-US" dirty="0"/>
              <a:t>No need for a complete set of negative examples</a:t>
            </a:r>
          </a:p>
          <a:p>
            <a:pPr lvl="1"/>
            <a:r>
              <a:rPr lang="en-US" dirty="0"/>
              <a:t>Helps prevent the classifier exploitation problem.</a:t>
            </a:r>
          </a:p>
        </p:txBody>
      </p:sp>
      <p:pic>
        <p:nvPicPr>
          <p:cNvPr id="4" name="Picture 2" descr="https://bair.berkeley.edu/static/blog/end_to_end/query_examples.jpg">
            <a:extLst>
              <a:ext uri="{FF2B5EF4-FFF2-40B4-BE49-F238E27FC236}">
                <a16:creationId xmlns:a16="http://schemas.microsoft.com/office/drawing/2014/main" id="{11C2E034-0673-4EAD-9801-65A1F5DB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67" y="4401504"/>
            <a:ext cx="5838866" cy="16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41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F0400-6DDF-4A94-BC90-541BC963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US" dirty="0"/>
              <a:t>Active Queries (RAQ)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5450F-6CCD-406F-90B0-E2F7A8D5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439400" cy="4038600"/>
          </a:xfrm>
        </p:spPr>
        <p:txBody>
          <a:bodyPr>
            <a:normAutofit/>
          </a:bodyPr>
          <a:lstStyle/>
          <a:p>
            <a:r>
              <a:rPr lang="en-US" dirty="0"/>
              <a:t>Which states to ask?</a:t>
            </a:r>
          </a:p>
          <a:p>
            <a:pPr lvl="1"/>
            <a:r>
              <a:rPr lang="en-US" u="sng" dirty="0"/>
              <a:t>Unlabeled states</a:t>
            </a:r>
            <a:r>
              <a:rPr lang="en-US" dirty="0"/>
              <a:t> with the </a:t>
            </a:r>
            <a:r>
              <a:rPr lang="en-US" u="sng" dirty="0"/>
              <a:t>highest probability of success</a:t>
            </a:r>
            <a:endParaRPr lang="en-US" dirty="0"/>
          </a:p>
          <a:p>
            <a:pPr lvl="1"/>
            <a:r>
              <a:rPr lang="en-US" dirty="0"/>
              <a:t>Reward binary classifier specifies a distribution </a:t>
            </a:r>
            <a:r>
              <a:rPr lang="en-US" dirty="0" err="1"/>
              <a:t>p</a:t>
            </a:r>
            <a:r>
              <a:rPr lang="en-US" baseline="-25000" dirty="0" err="1"/>
              <a:t>g</a:t>
            </a:r>
            <a:r>
              <a:rPr lang="en-US" dirty="0"/>
              <a:t>(</a:t>
            </a:r>
            <a:r>
              <a:rPr lang="en-US" dirty="0" err="1"/>
              <a:t>y|s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 reward is given by log </a:t>
            </a:r>
            <a:r>
              <a:rPr lang="en-US" dirty="0" err="1"/>
              <a:t>p</a:t>
            </a:r>
            <a:r>
              <a:rPr lang="en-US" baseline="-25000" dirty="0" err="1"/>
              <a:t>g</a:t>
            </a:r>
            <a:r>
              <a:rPr lang="en-US" dirty="0"/>
              <a:t>(</a:t>
            </a:r>
            <a:r>
              <a:rPr lang="en-US" dirty="0" err="1"/>
              <a:t>y|s</a:t>
            </a:r>
            <a:r>
              <a:rPr lang="en-US" dirty="0"/>
              <a:t>).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Positive</a:t>
            </a:r>
            <a:r>
              <a:rPr lang="ko-KR" altLang="en-US" dirty="0"/>
              <a:t> </a:t>
            </a:r>
            <a:r>
              <a:rPr lang="en-US" altLang="ko-KR" dirty="0"/>
              <a:t>states</a:t>
            </a:r>
            <a:r>
              <a:rPr lang="ko-KR" altLang="en-US" dirty="0"/>
              <a:t> </a:t>
            </a:r>
            <a:r>
              <a:rPr lang="en-US" altLang="ko-KR" dirty="0"/>
              <a:t>are</a:t>
            </a:r>
            <a:r>
              <a:rPr lang="ko-KR" altLang="en-US" dirty="0"/>
              <a:t> </a:t>
            </a:r>
            <a:r>
              <a:rPr lang="en-US" altLang="ko-KR" dirty="0"/>
              <a:t>more</a:t>
            </a:r>
            <a:r>
              <a:rPr lang="ko-KR" altLang="en-US" dirty="0"/>
              <a:t> </a:t>
            </a:r>
            <a:r>
              <a:rPr lang="en-US" altLang="ko-KR" dirty="0"/>
              <a:t>helpful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learning</a:t>
            </a:r>
          </a:p>
          <a:p>
            <a:pPr lvl="1"/>
            <a:r>
              <a:rPr lang="en-US" dirty="0"/>
              <a:t>Only states with positive predictions can be </a:t>
            </a:r>
            <a:r>
              <a:rPr lang="en-US" u="sng" dirty="0"/>
              <a:t>false positives</a:t>
            </a:r>
            <a:r>
              <a:rPr lang="en-US" dirty="0"/>
              <a:t>, ∴ can avoid classifier exploitation</a:t>
            </a:r>
          </a:p>
          <a:p>
            <a:r>
              <a:rPr lang="en-US" dirty="0"/>
              <a:t>How often?</a:t>
            </a:r>
          </a:p>
          <a:p>
            <a:pPr lvl="1"/>
            <a:r>
              <a:rPr lang="en-US" dirty="0"/>
              <a:t>Queried at </a:t>
            </a:r>
            <a:r>
              <a:rPr lang="en-US" u="sng" dirty="0"/>
              <a:t>fixed intervals</a:t>
            </a:r>
          </a:p>
          <a:p>
            <a:pPr lvl="1"/>
            <a:r>
              <a:rPr lang="en-US" dirty="0"/>
              <a:t>Based on the </a:t>
            </a:r>
            <a:r>
              <a:rPr lang="en-US" u="sng" dirty="0"/>
              <a:t>expected training length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62E72-C965-43B1-B3E4-2264F5BC32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371" y="3429000"/>
            <a:ext cx="6128657" cy="6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8DF1-DF8F-492D-B71E-E2A2B2C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VICE </a:t>
            </a:r>
            <a:r>
              <a:rPr lang="en-US" sz="4000" dirty="0"/>
              <a:t>(variational inverse control with events)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53C7A9-F854-433B-8C5A-BFDD040C3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Classifier-based reward specification framework</a:t>
            </a:r>
          </a:p>
          <a:p>
            <a:r>
              <a:rPr lang="en-US" dirty="0"/>
              <a:t>Properties</a:t>
            </a:r>
          </a:p>
          <a:p>
            <a:pPr lvl="1"/>
            <a:r>
              <a:rPr lang="en-US" dirty="0"/>
              <a:t>Uses </a:t>
            </a:r>
            <a:r>
              <a:rPr lang="en-US" u="sng" dirty="0"/>
              <a:t>on-policy RL </a:t>
            </a:r>
            <a:r>
              <a:rPr lang="en-US" dirty="0"/>
              <a:t>with policy gradients</a:t>
            </a:r>
          </a:p>
          <a:p>
            <a:pPr lvl="1"/>
            <a:r>
              <a:rPr lang="en-US" dirty="0"/>
              <a:t>Requires a large number of positive outcome examples</a:t>
            </a:r>
          </a:p>
          <a:p>
            <a:r>
              <a:rPr lang="en-US" dirty="0"/>
              <a:t>Can overcome the classifier exploitation problem by using all of the data collected during RL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03628-EED5-4060-A28D-0D7F3F59AA55}"/>
              </a:ext>
            </a:extLst>
          </p:cNvPr>
          <p:cNvSpPr txBox="1"/>
          <p:nvPr/>
        </p:nvSpPr>
        <p:spPr>
          <a:xfrm>
            <a:off x="1796489" y="5442857"/>
            <a:ext cx="8599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http://papers.nips.cc/paper/8073-variational-inverse-control-with-events-a-general-framework-for-data-driven-reward-definition.pdf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9188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8DF1-DF8F-492D-B71E-E2A2B2C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VICE </a:t>
            </a:r>
            <a:r>
              <a:rPr lang="en-US" sz="4000" dirty="0"/>
              <a:t>(variational inverse control with events)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53C7A9-F854-433B-8C5A-BFDD040C3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binary event variable </a:t>
            </a:r>
            <a:r>
              <a:rPr lang="en-US" dirty="0" err="1"/>
              <a:t>y</a:t>
            </a:r>
            <a:r>
              <a:rPr lang="en-US" baseline="-25000" dirty="0" err="1"/>
              <a:t>t</a:t>
            </a:r>
            <a:endParaRPr lang="en-US" dirty="0"/>
          </a:p>
          <a:p>
            <a:pPr lvl="1"/>
            <a:r>
              <a:rPr lang="en-US" dirty="0"/>
              <a:t>Whether a particular event has taken place at time </a:t>
            </a:r>
            <a:r>
              <a:rPr lang="en-US" i="1" dirty="0"/>
              <a:t>t</a:t>
            </a:r>
          </a:p>
          <a:p>
            <a:r>
              <a:rPr lang="en-US" dirty="0"/>
              <a:t>agent’s goal: maximize the probability that a certain event will happen at some point in the future, rather than maximizing cumulative rewards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1A2AF-DE84-4F56-923F-97D6C9766F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1638" y="1624148"/>
            <a:ext cx="4768723" cy="2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BD42F-EDB4-4188-A832-C4E7F74B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Off-Policy VICE-RAQ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790E-E2A2-47A3-B994-1B4512A80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it compatible with off-policy deep RL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CNN used for policy, critic, and reward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28208-A6FD-4C2E-AA26-CC030789B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711" y="1875893"/>
            <a:ext cx="4445374" cy="426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7C57B-9CBC-4B02-B097-83CD64624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830"/>
          <a:stretch/>
        </p:blipFill>
        <p:spPr>
          <a:xfrm>
            <a:off x="1143000" y="4007858"/>
            <a:ext cx="5362002" cy="13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2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2414-DD29-413F-8CEB-18CA07DF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- Simulation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49D4A-9AAF-4DFB-A51E-D1B20C34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goal examples</a:t>
            </a:r>
          </a:p>
          <a:p>
            <a:r>
              <a:rPr lang="en-US" dirty="0"/>
              <a:t>Active query once every 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25K / 10K / 1K </a:t>
            </a:r>
            <a:r>
              <a:rPr lang="en-US" dirty="0"/>
              <a:t>timesteps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29301D-9E16-4A40-885D-CA041C08D7DB}"/>
              </a:ext>
            </a:extLst>
          </p:cNvPr>
          <p:cNvGrpSpPr/>
          <p:nvPr/>
        </p:nvGrpSpPr>
        <p:grpSpPr>
          <a:xfrm>
            <a:off x="4650377" y="1727304"/>
            <a:ext cx="6647587" cy="4368696"/>
            <a:chOff x="4969628" y="2057400"/>
            <a:chExt cx="6376233" cy="42445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1F6BFB-2F43-4A5C-9608-BF487FB40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93308" y="2057400"/>
              <a:ext cx="2852553" cy="42445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237100-EB73-4A00-8F62-1CC685FAF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69628" y="2426419"/>
              <a:ext cx="3523680" cy="387558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F6C4E33-D0CB-4067-AEC4-4C92132FA95E}"/>
              </a:ext>
            </a:extLst>
          </p:cNvPr>
          <p:cNvSpPr txBox="1"/>
          <p:nvPr/>
        </p:nvSpPr>
        <p:spPr>
          <a:xfrm>
            <a:off x="8715901" y="1393372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		   End</a:t>
            </a:r>
          </a:p>
        </p:txBody>
      </p:sp>
    </p:spTree>
    <p:extLst>
      <p:ext uri="{BB962C8B-B14F-4D97-AF65-F5344CB8AC3E}">
        <p14:creationId xmlns:p14="http://schemas.microsoft.com/office/powerpoint/2010/main" val="1650774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96434-26FA-47F2-AEA7-194EE736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7CCB3-1794-44B7-9B31-EEF8528F0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of previous presentation (by Min Kim)</a:t>
            </a:r>
          </a:p>
          <a:p>
            <a:endParaRPr lang="en-US" dirty="0"/>
          </a:p>
          <a:p>
            <a:r>
              <a:rPr lang="en-US" dirty="0"/>
              <a:t>Paper 1:</a:t>
            </a:r>
          </a:p>
          <a:p>
            <a:pPr lvl="1"/>
            <a:r>
              <a:rPr lang="en-US" dirty="0"/>
              <a:t>End-to-End Robotic Reinforcement Learning without Reward Engineering</a:t>
            </a:r>
          </a:p>
          <a:p>
            <a:pPr lvl="1"/>
            <a:r>
              <a:rPr lang="en-US" dirty="0"/>
              <a:t>RSS 2019</a:t>
            </a:r>
          </a:p>
          <a:p>
            <a:r>
              <a:rPr lang="en-US" dirty="0"/>
              <a:t>Paper 2:</a:t>
            </a:r>
          </a:p>
          <a:p>
            <a:pPr lvl="1"/>
            <a:r>
              <a:rPr lang="en-US" dirty="0"/>
              <a:t>Leveraging Demonstrations for Deep Reinforcement Learning on Robotics Problems with Sparse Rewards</a:t>
            </a:r>
          </a:p>
          <a:p>
            <a:pPr lvl="1"/>
            <a:r>
              <a:rPr lang="en-US" dirty="0" err="1"/>
              <a:t>arXiv</a:t>
            </a:r>
            <a:r>
              <a:rPr lang="en-US" dirty="0"/>
              <a:t> (by </a:t>
            </a:r>
            <a:r>
              <a:rPr lang="en-US" dirty="0" err="1"/>
              <a:t>Deepmind</a:t>
            </a:r>
            <a:r>
              <a:rPr lang="en-US" dirty="0"/>
              <a:t>, 99 citations)</a:t>
            </a:r>
          </a:p>
        </p:txBody>
      </p:sp>
    </p:spTree>
    <p:extLst>
      <p:ext uri="{BB962C8B-B14F-4D97-AF65-F5344CB8AC3E}">
        <p14:creationId xmlns:p14="http://schemas.microsoft.com/office/powerpoint/2010/main" val="2683826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2414-DD29-413F-8CEB-18CA07DF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– 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27A7-DB52-4196-B6DE-4EDB66948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 goal examples</a:t>
            </a:r>
          </a:p>
          <a:p>
            <a:r>
              <a:rPr lang="en-US" dirty="0"/>
              <a:t>Active query once every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250 / 500 / 250 </a:t>
            </a:r>
            <a:r>
              <a:rPr lang="en-US" dirty="0"/>
              <a:t>timesteps</a:t>
            </a:r>
          </a:p>
          <a:p>
            <a:r>
              <a:rPr lang="en-US" dirty="0"/>
              <a:t>Total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6.2K(1.5h) / 25K(4h) / 19K(3h) </a:t>
            </a:r>
            <a:r>
              <a:rPr lang="en-US" dirty="0"/>
              <a:t>timesteps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25 / 50 / 75 </a:t>
            </a:r>
            <a:r>
              <a:rPr lang="en-US" dirty="0"/>
              <a:t>queries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4B8C7-5FF7-4D65-9480-BF3DD278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75" y="4028638"/>
            <a:ext cx="6559050" cy="1809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B2F934-97F7-41DB-9D80-641A86FA2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676" y="1563189"/>
            <a:ext cx="3057604" cy="4384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CC573-3A36-440D-B4CC-3BA6CC2F5242}"/>
              </a:ext>
            </a:extLst>
          </p:cNvPr>
          <p:cNvSpPr txBox="1"/>
          <p:nvPr/>
        </p:nvSpPr>
        <p:spPr>
          <a:xfrm>
            <a:off x="7611999" y="2286853"/>
            <a:ext cx="103265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Pushing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Draping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Bookshelf</a:t>
            </a:r>
          </a:p>
        </p:txBody>
      </p:sp>
    </p:spTree>
    <p:extLst>
      <p:ext uri="{BB962C8B-B14F-4D97-AF65-F5344CB8AC3E}">
        <p14:creationId xmlns:p14="http://schemas.microsoft.com/office/powerpoint/2010/main" val="3662282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bair.berkeley.edu/static/blog/end_to_end/book1.gif">
            <a:extLst>
              <a:ext uri="{FF2B5EF4-FFF2-40B4-BE49-F238E27FC236}">
                <a16:creationId xmlns:a16="http://schemas.microsoft.com/office/drawing/2014/main" id="{028FC01B-6815-4B56-BDAD-B73AD0F7B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43" y="2206037"/>
            <a:ext cx="4159795" cy="31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bair.berkeley.edu/static/blog/end_to_end/drape_gripper_reward.gif">
            <a:extLst>
              <a:ext uri="{FF2B5EF4-FFF2-40B4-BE49-F238E27FC236}">
                <a16:creationId xmlns:a16="http://schemas.microsoft.com/office/drawing/2014/main" id="{3BBD5F00-5C48-4444-98CD-860FCA77B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33" y="1965960"/>
            <a:ext cx="202460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bair.berkeley.edu/static/blog/end_to_end/drape.gif">
            <a:extLst>
              <a:ext uri="{FF2B5EF4-FFF2-40B4-BE49-F238E27FC236}">
                <a16:creationId xmlns:a16="http://schemas.microsoft.com/office/drawing/2014/main" id="{AC04BB9E-3F23-4DD5-A339-6888DAEC37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438" y="1965960"/>
            <a:ext cx="226326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5917256-B516-4BEB-965B-AE9B72F2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US"/>
              <a:t>Experiments – Real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88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E75C-001B-4A7B-8D7F-A51BAC6B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235ED-3E52-4567-A55F-B99D63F08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No hand-programmed reward functions required</a:t>
            </a:r>
          </a:p>
          <a:p>
            <a:pPr lvl="1"/>
            <a:r>
              <a:rPr lang="en-US" dirty="0"/>
              <a:t>Modest number of examples are enough</a:t>
            </a:r>
          </a:p>
          <a:p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Obtaining query labels from the user may not be favorable</a:t>
            </a:r>
          </a:p>
          <a:p>
            <a:pPr lvl="1"/>
            <a:r>
              <a:rPr lang="en-US" dirty="0"/>
              <a:t>Number of queries required (roughly 50) still not small enough</a:t>
            </a:r>
          </a:p>
          <a:p>
            <a:pPr lvl="1"/>
            <a:r>
              <a:rPr lang="en-US" dirty="0"/>
              <a:t>Does not benefit from any shared structure between tasks</a:t>
            </a:r>
          </a:p>
        </p:txBody>
      </p:sp>
    </p:spTree>
    <p:extLst>
      <p:ext uri="{BB962C8B-B14F-4D97-AF65-F5344CB8AC3E}">
        <p14:creationId xmlns:p14="http://schemas.microsoft.com/office/powerpoint/2010/main" val="1662925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AE43-C532-4DB0-B79D-8A16B2A0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2750820"/>
            <a:ext cx="11268892" cy="1356360"/>
          </a:xfrm>
        </p:spPr>
        <p:txBody>
          <a:bodyPr>
            <a:normAutofit fontScale="90000"/>
          </a:bodyPr>
          <a:lstStyle/>
          <a:p>
            <a:r>
              <a:rPr lang="en-US" dirty="0"/>
              <a:t>Leveraging Demonstrations for Deep Reinforcement Learning on Robotics Problems with Sparse Rewards</a:t>
            </a:r>
          </a:p>
        </p:txBody>
      </p:sp>
    </p:spTree>
    <p:extLst>
      <p:ext uri="{BB962C8B-B14F-4D97-AF65-F5344CB8AC3E}">
        <p14:creationId xmlns:p14="http://schemas.microsoft.com/office/powerpoint/2010/main" val="2983362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B0C4-D5A4-4AAF-90F7-B0203486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66867-B6E0-4441-BC4E-737DD0713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An off-policy, replay-memory-based RL that uses demonstrations to learn tasks specified by sparse reward tasks</a:t>
            </a:r>
          </a:p>
          <a:p>
            <a:endParaRPr lang="en-US" dirty="0"/>
          </a:p>
          <a:p>
            <a:r>
              <a:rPr lang="en-US" dirty="0"/>
              <a:t>Demonstrations by humans</a:t>
            </a:r>
          </a:p>
          <a:p>
            <a:r>
              <a:rPr lang="en-US" dirty="0"/>
              <a:t>Sparse rewards – e.g. +1 if wire is inserted, 0 otherwise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Experiments on a set of robot insertion problems involving rigid and flexible objects.</a:t>
            </a:r>
          </a:p>
        </p:txBody>
      </p:sp>
    </p:spTree>
    <p:extLst>
      <p:ext uri="{BB962C8B-B14F-4D97-AF65-F5344CB8AC3E}">
        <p14:creationId xmlns:p14="http://schemas.microsoft.com/office/powerpoint/2010/main" val="2073829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B97C-F1E2-4749-A02A-ADEAE58E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F7133-F317-4A23-84D6-7DB54F4CC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actor-critic algorithm which concurrently learns a Q-function and a policy</a:t>
            </a:r>
          </a:p>
          <a:p>
            <a:r>
              <a:rPr lang="en-US" dirty="0"/>
              <a:t>Properties</a:t>
            </a:r>
          </a:p>
          <a:p>
            <a:pPr lvl="1"/>
            <a:r>
              <a:rPr lang="en-US" dirty="0"/>
              <a:t>Off-policy algorithm.</a:t>
            </a:r>
          </a:p>
          <a:p>
            <a:pPr lvl="1"/>
            <a:r>
              <a:rPr lang="en-US" dirty="0"/>
              <a:t>Used only for environments with continuous action spaces.</a:t>
            </a:r>
          </a:p>
          <a:p>
            <a:pPr lvl="1"/>
            <a:r>
              <a:rPr lang="en-US" dirty="0"/>
              <a:t>Like deep Q-learning for continuous action spaces</a:t>
            </a:r>
          </a:p>
          <a:p>
            <a:r>
              <a:rPr lang="en-US" dirty="0"/>
              <a:t>Knowing the optimal action-value function Q</a:t>
            </a:r>
            <a:r>
              <a:rPr lang="en-US" baseline="30000" dirty="0"/>
              <a:t>*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), in any given state, the optimal action a</a:t>
            </a:r>
            <a:r>
              <a:rPr lang="en-US" baseline="30000" dirty="0"/>
              <a:t>*</a:t>
            </a:r>
            <a:r>
              <a:rPr lang="en-US" dirty="0"/>
              <a:t>(s) can be found by solving:</a:t>
            </a:r>
          </a:p>
          <a:p>
            <a:pPr marL="45720" indent="0">
              <a:buNone/>
            </a:pPr>
            <a:r>
              <a:rPr lang="en-US" dirty="0"/>
              <a:t>				a</a:t>
            </a:r>
            <a:r>
              <a:rPr lang="en-US" baseline="30000" dirty="0"/>
              <a:t>*</a:t>
            </a:r>
            <a:r>
              <a:rPr lang="en-US" dirty="0"/>
              <a:t>(s) = </a:t>
            </a:r>
            <a:r>
              <a:rPr lang="en-US" dirty="0" err="1"/>
              <a:t>argmax</a:t>
            </a:r>
            <a:r>
              <a:rPr lang="en-US" baseline="-25000" dirty="0" err="1"/>
              <a:t>a</a:t>
            </a:r>
            <a:r>
              <a:rPr lang="en-US" dirty="0" err="1"/>
              <a:t>Q</a:t>
            </a:r>
            <a:r>
              <a:rPr lang="en-US" baseline="30000" dirty="0"/>
              <a:t>*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7409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5DDD-2BED-4921-84D0-51F0D93B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DDPG from Demonstrations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A0746-C32C-4FED-9621-ECCC0DAB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Transitions from a human demonstrator are added to the replay buffer.</a:t>
            </a:r>
          </a:p>
          <a:p>
            <a:r>
              <a:rPr lang="en-US" dirty="0"/>
              <a:t>Prioritized replay is used for sampling transitions across both the demonstration and agent data.</a:t>
            </a:r>
          </a:p>
          <a:p>
            <a:r>
              <a:rPr lang="en-US" dirty="0"/>
              <a:t>A mix of 1-step </a:t>
            </a:r>
            <a:r>
              <a:rPr lang="en-US" i="1" dirty="0"/>
              <a:t>L</a:t>
            </a:r>
            <a:r>
              <a:rPr lang="en-US" i="1" baseline="-25000" dirty="0"/>
              <a:t>1</a:t>
            </a:r>
            <a:r>
              <a:rPr lang="en-US" i="1" dirty="0"/>
              <a:t>(</a:t>
            </a:r>
            <a:r>
              <a:rPr lang="en-US" i="1" dirty="0" err="1"/>
              <a:t>θ</a:t>
            </a:r>
            <a:r>
              <a:rPr lang="en-US" i="1" baseline="30000" dirty="0" err="1"/>
              <a:t>Q</a:t>
            </a:r>
            <a:r>
              <a:rPr lang="en-US" i="1" dirty="0"/>
              <a:t>) </a:t>
            </a:r>
            <a:r>
              <a:rPr lang="en-US" dirty="0"/>
              <a:t>and n-step return </a:t>
            </a:r>
            <a:r>
              <a:rPr lang="en-US" i="1" dirty="0"/>
              <a:t>L</a:t>
            </a:r>
            <a:r>
              <a:rPr lang="en-US" i="1" baseline="-25000" dirty="0"/>
              <a:t>n</a:t>
            </a:r>
            <a:r>
              <a:rPr lang="en-US" i="1" dirty="0"/>
              <a:t>(</a:t>
            </a:r>
            <a:r>
              <a:rPr lang="en-US" i="1" dirty="0" err="1"/>
              <a:t>θ</a:t>
            </a:r>
            <a:r>
              <a:rPr lang="en-US" i="1" baseline="30000" dirty="0" err="1"/>
              <a:t>Q</a:t>
            </a:r>
            <a:r>
              <a:rPr lang="en-US" i="1" dirty="0"/>
              <a:t>) </a:t>
            </a:r>
            <a:r>
              <a:rPr lang="en-US" dirty="0"/>
              <a:t>losses are used.</a:t>
            </a:r>
          </a:p>
          <a:p>
            <a:r>
              <a:rPr lang="en-US" dirty="0"/>
              <a:t>Learning multiple times per environment step.</a:t>
            </a:r>
          </a:p>
          <a:p>
            <a:r>
              <a:rPr lang="en-US" dirty="0"/>
              <a:t>L2 regularization losses on the weights of the critic </a:t>
            </a:r>
            <a:r>
              <a:rPr lang="en-US" i="1" dirty="0" err="1"/>
              <a:t>L</a:t>
            </a:r>
            <a:r>
              <a:rPr lang="en-US" i="1" baseline="30000" dirty="0" err="1"/>
              <a:t>C</a:t>
            </a:r>
            <a:r>
              <a:rPr lang="en-US" i="1" baseline="-25000" dirty="0" err="1"/>
              <a:t>reg</a:t>
            </a:r>
            <a:r>
              <a:rPr lang="en-US" i="1" dirty="0"/>
              <a:t>(</a:t>
            </a:r>
            <a:r>
              <a:rPr lang="en-US" i="1" dirty="0" err="1"/>
              <a:t>θ</a:t>
            </a:r>
            <a:r>
              <a:rPr lang="en-US" i="1" baseline="30000" dirty="0" err="1"/>
              <a:t>Q</a:t>
            </a:r>
            <a:r>
              <a:rPr lang="en-US" i="1" dirty="0"/>
              <a:t>) </a:t>
            </a:r>
            <a:r>
              <a:rPr lang="en-US" dirty="0"/>
              <a:t>and the actor </a:t>
            </a:r>
            <a:r>
              <a:rPr lang="en-US" i="1" dirty="0" err="1"/>
              <a:t>L</a:t>
            </a:r>
            <a:r>
              <a:rPr lang="en-US" i="1" baseline="30000" dirty="0" err="1"/>
              <a:t>A</a:t>
            </a:r>
            <a:r>
              <a:rPr lang="en-US" i="1" baseline="-25000" dirty="0" err="1"/>
              <a:t>reg</a:t>
            </a:r>
            <a:r>
              <a:rPr lang="en-US" i="1" dirty="0"/>
              <a:t>(θ</a:t>
            </a:r>
            <a:r>
              <a:rPr lang="en-US" i="1" baseline="30000" dirty="0"/>
              <a:t>π</a:t>
            </a:r>
            <a:r>
              <a:rPr lang="en-US" i="1" dirty="0"/>
              <a:t>) </a:t>
            </a:r>
            <a:r>
              <a:rPr lang="en-US" dirty="0"/>
              <a:t>are used</a:t>
            </a:r>
          </a:p>
        </p:txBody>
      </p:sp>
    </p:spTree>
    <p:extLst>
      <p:ext uri="{BB962C8B-B14F-4D97-AF65-F5344CB8AC3E}">
        <p14:creationId xmlns:p14="http://schemas.microsoft.com/office/powerpoint/2010/main" val="2852515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3248-EE05-4751-9749-68554F61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8E532-90E1-40F4-A65E-5CAEAB0CD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reward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Shaped reward function:</a:t>
            </a:r>
          </a:p>
          <a:p>
            <a:pPr lvl="1"/>
            <a:r>
              <a:rPr lang="en-US" dirty="0"/>
              <a:t>Two movements – reaching phase c</a:t>
            </a:r>
            <a:r>
              <a:rPr lang="en-US" baseline="-25000" dirty="0"/>
              <a:t>o</a:t>
            </a:r>
            <a:r>
              <a:rPr lang="en-US" dirty="0"/>
              <a:t> and inserting phase c</a:t>
            </a:r>
            <a:r>
              <a:rPr lang="en-US" baseline="-25000" dirty="0"/>
              <a:t>g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D4C55-8F91-4018-A302-EE5606EDC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875" y="4767950"/>
            <a:ext cx="3798366" cy="136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C8A67-15CC-44D4-8CE8-BE52F7670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816" y="2595147"/>
            <a:ext cx="4053018" cy="10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8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18A7-402A-479F-90D6-E926796E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579AA-9065-45BE-99D8-35454D97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simulation and real world</a:t>
            </a:r>
          </a:p>
          <a:p>
            <a:r>
              <a:rPr lang="en-US" dirty="0"/>
              <a:t>Kinesthetically force controlled by human</a:t>
            </a:r>
          </a:p>
          <a:p>
            <a:endParaRPr lang="en-US" dirty="0"/>
          </a:p>
          <a:p>
            <a:r>
              <a:rPr lang="en-US" dirty="0"/>
              <a:t>100 episodes of human demonstrations</a:t>
            </a:r>
          </a:p>
          <a:p>
            <a:r>
              <a:rPr lang="en-US" dirty="0"/>
              <a:t>Each about 25 steps (~ 5 seconds)</a:t>
            </a:r>
          </a:p>
          <a:p>
            <a:r>
              <a:rPr lang="en-US" dirty="0"/>
              <a:t>Total 10~15 minutes of interaction per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A3E43-ED8F-40B6-A4C0-68E911C1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23" y="2057400"/>
            <a:ext cx="5310292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74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5197-ED88-4916-B651-604C50B1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E36FF-ACAA-4A97-A665-CA06F4E0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		         Simulation					Real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3AEF3-943B-40A5-9B30-65EE9E99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63" y="2500449"/>
            <a:ext cx="5134628" cy="3857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FBBFC-BFAE-4604-AB49-817CCFED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513" y="2500449"/>
            <a:ext cx="3303184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CDE0-9F14-4040-8EBB-8CEF9D7E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previous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32FA1-806E-4502-8768-4C3430247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445436"/>
          </a:xfrm>
        </p:spPr>
        <p:txBody>
          <a:bodyPr/>
          <a:lstStyle/>
          <a:p>
            <a:r>
              <a:rPr lang="en-US" dirty="0"/>
              <a:t>Basic introduction to RL</a:t>
            </a:r>
          </a:p>
          <a:p>
            <a:pPr lvl="1"/>
            <a:r>
              <a:rPr lang="en-US" dirty="0"/>
              <a:t>State-Value Function, Q-function</a:t>
            </a:r>
          </a:p>
          <a:p>
            <a:pPr lvl="1"/>
            <a:r>
              <a:rPr lang="en-US" dirty="0"/>
              <a:t>Bellman Operators, Policy Gradients</a:t>
            </a:r>
          </a:p>
          <a:p>
            <a:pPr lvl="1"/>
            <a:endParaRPr lang="en-US" dirty="0"/>
          </a:p>
          <a:p>
            <a:r>
              <a:rPr lang="en-US" dirty="0"/>
              <a:t>“Deep Reinforcement Learning for Robotic Manipulation with Asynchronous Off-Policy Updates”</a:t>
            </a:r>
          </a:p>
          <a:p>
            <a:pPr lvl="1"/>
            <a:r>
              <a:rPr lang="en-US" dirty="0"/>
              <a:t>Use Asynchronous NAF (Normalized Advantage Function)</a:t>
            </a:r>
          </a:p>
          <a:p>
            <a:pPr lvl="1"/>
            <a:r>
              <a:rPr lang="en-US" dirty="0"/>
              <a:t>Train multiple robots in parallel</a:t>
            </a:r>
          </a:p>
          <a:p>
            <a:pPr lvl="1"/>
            <a:endParaRPr lang="en-US" dirty="0"/>
          </a:p>
          <a:p>
            <a:r>
              <a:rPr lang="en-US" dirty="0"/>
              <a:t>“Learning Dexterous In-Hand Manipulation”</a:t>
            </a:r>
          </a:p>
          <a:p>
            <a:pPr lvl="1"/>
            <a:r>
              <a:rPr lang="en-US" dirty="0"/>
              <a:t>Transferable Simulations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7A9A9-570B-4D38-9C4E-1F20BF86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858" y="1721812"/>
            <a:ext cx="3789322" cy="1738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361B6-C5D6-4A67-B617-4E9F3AD66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"/>
          <a:stretch/>
        </p:blipFill>
        <p:spPr>
          <a:xfrm>
            <a:off x="8155537" y="4076700"/>
            <a:ext cx="3424176" cy="96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B3889C-52A4-49E2-9C58-D714C3239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537" y="5150232"/>
            <a:ext cx="1563946" cy="11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6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6302-EB92-4F7C-B8BA-2D84AF75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82F33-BF44-44AE-9D42-14459F3AE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74" y="1517415"/>
            <a:ext cx="6845652" cy="45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29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6302-EB92-4F7C-B8BA-2D84AF75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0C2D6-1BB1-4C7B-85A3-4CCD4D2C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80" y="2172788"/>
            <a:ext cx="7959359" cy="32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E75C-001B-4A7B-8D7F-A51BAC6B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235ED-3E52-4567-A55F-B99D63F08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No hand-programmed reward functions required</a:t>
            </a:r>
          </a:p>
          <a:p>
            <a:pPr lvl="1"/>
            <a:r>
              <a:rPr lang="en-US" dirty="0"/>
              <a:t>Require only a short time of interaction for training</a:t>
            </a:r>
          </a:p>
          <a:p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Demonstration can be difficult to provide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3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AE43-C532-4DB0-B79D-8A16B2A0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750820"/>
            <a:ext cx="9875520" cy="1356360"/>
          </a:xfrm>
        </p:spPr>
        <p:txBody>
          <a:bodyPr/>
          <a:lstStyle/>
          <a:p>
            <a:r>
              <a:rPr lang="en-US" dirty="0"/>
              <a:t>End-to-End Robotic Reinforcement Learning without Reward Engineering</a:t>
            </a:r>
          </a:p>
        </p:txBody>
      </p:sp>
    </p:spTree>
    <p:extLst>
      <p:ext uri="{BB962C8B-B14F-4D97-AF65-F5344CB8AC3E}">
        <p14:creationId xmlns:p14="http://schemas.microsoft.com/office/powerpoint/2010/main" val="167351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Contribution</a:t>
            </a:r>
            <a:endParaRPr lang="ko-KR" alt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7D917B6-FF4A-4F71-BA1E-CC7A8B6D5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56" y="3223291"/>
            <a:ext cx="1705278" cy="2712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D0371-58C2-4496-8DF3-426758E07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68" y="3223292"/>
            <a:ext cx="1705278" cy="271245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A49D42-C38C-4634-9BBF-B735948D8408}"/>
              </a:ext>
            </a:extLst>
          </p:cNvPr>
          <p:cNvSpPr txBox="1">
            <a:spLocks/>
          </p:cNvSpPr>
          <p:nvPr/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altLang="ko-KR" sz="2400" dirty="0"/>
              <a:t>Learning robotic skills from high-dimensional observations (e.g. images) </a:t>
            </a:r>
            <a:br>
              <a:rPr lang="en-US" altLang="ko-KR" sz="2400" dirty="0"/>
            </a:br>
            <a:r>
              <a:rPr lang="en-US" altLang="ko-KR" sz="2400" dirty="0"/>
              <a:t>without hand-designing reward functions and </a:t>
            </a:r>
            <a:r>
              <a:rPr lang="en-US" sz="2400" dirty="0"/>
              <a:t>minimal human intervention.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5721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RL and Robotics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Grasping objects, in-hand object manipulation, manipulating fluids, door opening, and cloth folding</a:t>
            </a:r>
            <a:r>
              <a:rPr lang="ko-KR" altLang="en-US" dirty="0"/>
              <a:t> </a:t>
            </a:r>
            <a:r>
              <a:rPr lang="en-US" altLang="ko-KR" dirty="0"/>
              <a:t>etc.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C6E0E-A5FA-4A08-8634-C13E0085C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" t="2290" r="2549" b="2646"/>
          <a:stretch/>
        </p:blipFill>
        <p:spPr>
          <a:xfrm>
            <a:off x="3997234" y="3186933"/>
            <a:ext cx="3261207" cy="267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06339-1997-4E6D-926E-0A6485EC2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42" y="3186934"/>
            <a:ext cx="2140006" cy="2679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BB935-A431-47FF-ADCD-5E8566AE8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069" y="3186933"/>
            <a:ext cx="3606318" cy="26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E1871-DDE5-4B1D-B391-822C0FFB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End-to-End</a:t>
            </a:r>
            <a:r>
              <a:rPr lang="en-US" dirty="0"/>
              <a:t> </a:t>
            </a:r>
            <a:r>
              <a:rPr lang="en-US" sz="2000" dirty="0"/>
              <a:t>Robotic Reinforcement Learning without Reward Engineering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D859-EBE4-4007-914E-6A4D80A40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Skill learning directly from </a:t>
            </a:r>
            <a:r>
              <a:rPr lang="en-US" u="sng" dirty="0"/>
              <a:t>raw sensory observations</a:t>
            </a:r>
            <a:r>
              <a:rPr lang="en-US" dirty="0"/>
              <a:t> such as images</a:t>
            </a:r>
          </a:p>
          <a:p>
            <a:r>
              <a:rPr lang="en-US" dirty="0"/>
              <a:t>Every aspect of the robot’s estimation and control pipeline can improve from experience and become better suited f0r the task</a:t>
            </a:r>
          </a:p>
        </p:txBody>
      </p:sp>
    </p:spTree>
    <p:extLst>
      <p:ext uri="{BB962C8B-B14F-4D97-AF65-F5344CB8AC3E}">
        <p14:creationId xmlns:p14="http://schemas.microsoft.com/office/powerpoint/2010/main" val="330196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E1871-DDE5-4B1D-B391-822C0FFB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End-to-End Robotic Reinforcement Learning </a:t>
            </a:r>
            <a:r>
              <a:rPr lang="en-US" sz="2000" b="1" dirty="0"/>
              <a:t>without</a:t>
            </a:r>
            <a:r>
              <a:rPr lang="en-US" sz="2000" dirty="0"/>
              <a:t> </a:t>
            </a:r>
            <a:r>
              <a:rPr lang="en-US" sz="3600" b="1" dirty="0"/>
              <a:t>Reward Engineering</a:t>
            </a: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D859-EBE4-4007-914E-6A4D80A40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Reward function r</a:t>
            </a:r>
            <a:r>
              <a:rPr lang="en-US" baseline="-25000" dirty="0"/>
              <a:t>t</a:t>
            </a:r>
            <a:r>
              <a:rPr lang="en-US" dirty="0"/>
              <a:t> := r</a:t>
            </a:r>
            <a:r>
              <a:rPr lang="en-US" baseline="-25000" dirty="0"/>
              <a:t>t</a:t>
            </a:r>
            <a:r>
              <a:rPr lang="en-US" dirty="0"/>
              <a:t>(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r>
              <a:rPr lang="en-US" dirty="0"/>
              <a:t>, a</a:t>
            </a:r>
            <a:r>
              <a:rPr lang="en-US" baseline="-25000" dirty="0"/>
              <a:t>t</a:t>
            </a:r>
            <a:r>
              <a:rPr lang="en-US" dirty="0"/>
              <a:t>) -&gt; A value that we want to </a:t>
            </a:r>
            <a:r>
              <a:rPr lang="en-US" u="sng" dirty="0"/>
              <a:t>maximize</a:t>
            </a:r>
            <a:r>
              <a:rPr lang="en-US" dirty="0"/>
              <a:t>.</a:t>
            </a:r>
          </a:p>
          <a:p>
            <a:r>
              <a:rPr lang="en-US" dirty="0"/>
              <a:t>Designing reward functions for robotic skills is challenging</a:t>
            </a:r>
          </a:p>
          <a:p>
            <a:pPr lvl="1"/>
            <a:r>
              <a:rPr lang="en-US" dirty="0"/>
              <a:t>Especially when learning skills from </a:t>
            </a:r>
            <a:r>
              <a:rPr lang="en-US" u="sng" dirty="0"/>
              <a:t>raw observations</a:t>
            </a:r>
            <a:r>
              <a:rPr lang="en-US" dirty="0"/>
              <a:t> (e.g. images)</a:t>
            </a:r>
          </a:p>
          <a:p>
            <a:pPr lvl="1"/>
            <a:r>
              <a:rPr lang="en-US" dirty="0"/>
              <a:t>Manually defining reward functions requires </a:t>
            </a:r>
            <a:r>
              <a:rPr lang="en-US" u="sng" dirty="0"/>
              <a:t>special perception systems</a:t>
            </a:r>
            <a:r>
              <a:rPr lang="en-US" dirty="0"/>
              <a:t> or </a:t>
            </a:r>
            <a:r>
              <a:rPr lang="en-US" u="sng" dirty="0"/>
              <a:t>sensors</a:t>
            </a:r>
          </a:p>
          <a:p>
            <a:pPr marL="274320" lvl="1" indent="0">
              <a:buNone/>
            </a:pPr>
            <a:endParaRPr lang="en-US" u="sng" dirty="0"/>
          </a:p>
          <a:p>
            <a:pPr marL="274320" lvl="1" indent="0">
              <a:buNone/>
            </a:pPr>
            <a:r>
              <a:rPr lang="en-US" dirty="0"/>
              <a:t>	ICRA 2017					IROS 2010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72" y="4414702"/>
            <a:ext cx="4183658" cy="189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84" y="4414702"/>
            <a:ext cx="4849796" cy="16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0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Inverse Reinforcement Learning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10371376" cy="4038600"/>
          </a:xfrm>
        </p:spPr>
        <p:txBody>
          <a:bodyPr/>
          <a:lstStyle/>
          <a:p>
            <a:r>
              <a:rPr lang="en-US" altLang="ko-KR" dirty="0"/>
              <a:t>Automate reward definition by learning a reward function from expert </a:t>
            </a:r>
            <a:r>
              <a:rPr lang="en-US" altLang="ko-KR" u="sng" dirty="0"/>
              <a:t>demonstrations</a:t>
            </a:r>
          </a:p>
          <a:p>
            <a:r>
              <a:rPr lang="en-US" altLang="ko-KR" dirty="0"/>
              <a:t>BUT</a:t>
            </a:r>
          </a:p>
          <a:p>
            <a:pPr lvl="1"/>
            <a:r>
              <a:rPr lang="en-US" altLang="ko-KR" dirty="0"/>
              <a:t>Collecting expert demonstrations is a burden on the user</a:t>
            </a:r>
          </a:p>
          <a:p>
            <a:pPr lvl="1"/>
            <a:r>
              <a:rPr lang="en-US" altLang="ko-KR" dirty="0"/>
              <a:t>Demonstrations are </a:t>
            </a:r>
            <a:r>
              <a:rPr lang="en-US" altLang="ko-KR" u="sng" dirty="0"/>
              <a:t>non-intuitive</a:t>
            </a:r>
            <a:r>
              <a:rPr lang="en-US" altLang="ko-KR" dirty="0"/>
              <a:t> for a person to provide (</a:t>
            </a:r>
            <a:r>
              <a:rPr lang="en-US" altLang="ko-KR" u="sng" dirty="0"/>
              <a:t>kinesthetically</a:t>
            </a:r>
            <a:r>
              <a:rPr lang="en-US" altLang="ko-KR" dirty="0"/>
              <a:t> moving a robot)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83" y="3688266"/>
            <a:ext cx="5371940" cy="26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254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894</TotalTime>
  <Words>1991</Words>
  <Application>Microsoft Office PowerPoint</Application>
  <PresentationFormat>Widescreen</PresentationFormat>
  <Paragraphs>248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Malgun Gothic</vt:lpstr>
      <vt:lpstr>Arial</vt:lpstr>
      <vt:lpstr>Calibri</vt:lpstr>
      <vt:lpstr>Corbel</vt:lpstr>
      <vt:lpstr>Basis</vt:lpstr>
      <vt:lpstr>CS686: RL and Robotics 1. End-to-End Robotic Reinforcement Learning without Reward Engineering 2. Leveraging Demonstrations for Deep Reinforcement Learning on Robotics Problems with Sparse Rewards</vt:lpstr>
      <vt:lpstr>Contents</vt:lpstr>
      <vt:lpstr>Review of previous presentation</vt:lpstr>
      <vt:lpstr>End-to-End Robotic Reinforcement Learning without Reward Engineering</vt:lpstr>
      <vt:lpstr>Contribution</vt:lpstr>
      <vt:lpstr>RL and Robotics</vt:lpstr>
      <vt:lpstr>End-to-End Robotic Reinforcement Learning without Reward Engineering</vt:lpstr>
      <vt:lpstr>End-to-End Robotic Reinforcement Learning without Reward Engineering</vt:lpstr>
      <vt:lpstr>Inverse Reinforcement Learning</vt:lpstr>
      <vt:lpstr>Classifier Training</vt:lpstr>
      <vt:lpstr>Goal</vt:lpstr>
      <vt:lpstr>Soft Actor-Critic (Maximum Entropy RL)</vt:lpstr>
      <vt:lpstr>Classifier-Based Rewards</vt:lpstr>
      <vt:lpstr>Active Queries (RAQ)</vt:lpstr>
      <vt:lpstr>Active Queries (RAQ)</vt:lpstr>
      <vt:lpstr>VICE (variational inverse control with events)</vt:lpstr>
      <vt:lpstr>VICE (variational inverse control with events)</vt:lpstr>
      <vt:lpstr>Off-Policy VICE-RAQ</vt:lpstr>
      <vt:lpstr>Experiments - Simulation</vt:lpstr>
      <vt:lpstr>Experiments – Real world</vt:lpstr>
      <vt:lpstr>Experiments – Real world</vt:lpstr>
      <vt:lpstr>Discussion</vt:lpstr>
      <vt:lpstr>Leveraging Demonstrations for Deep Reinforcement Learning on Robotics Problems with Sparse Rewards</vt:lpstr>
      <vt:lpstr>Contribution</vt:lpstr>
      <vt:lpstr>DDPG</vt:lpstr>
      <vt:lpstr>DDPG from Demonstrations</vt:lpstr>
      <vt:lpstr>Reward Functions</vt:lpstr>
      <vt:lpstr>Demonstration</vt:lpstr>
      <vt:lpstr>Experiment</vt:lpstr>
      <vt:lpstr>Results</vt:lpstr>
      <vt:lpstr>Results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 Junyong</dc:creator>
  <cp:lastModifiedBy>Park Junyong</cp:lastModifiedBy>
  <cp:revision>43</cp:revision>
  <dcterms:created xsi:type="dcterms:W3CDTF">2019-10-30T05:33:20Z</dcterms:created>
  <dcterms:modified xsi:type="dcterms:W3CDTF">2019-10-31T05:18:09Z</dcterms:modified>
</cp:coreProperties>
</file>